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2.png" ContentType="image/png"/>
  <Override PartName="/ppt/media/image41.png" ContentType="image/png"/>
  <Override PartName="/ppt/media/media40.mp4" ContentType="video/mp4"/>
  <Override PartName="/ppt/media/image43.png" ContentType="image/png"/>
  <Override PartName="/ppt/media/media37.mp4" ContentType="video/mp4"/>
  <Override PartName="/ppt/media/image30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14.png" ContentType="image/png"/>
  <Override PartName="/ppt/media/image2.png" ContentType="image/png"/>
  <Override PartName="/ppt/media/image69.png" ContentType="image/png"/>
  <Override PartName="/ppt/media/image32.png" ContentType="image/png"/>
  <Override PartName="/ppt/media/image25.png" ContentType="image/png"/>
  <Override PartName="/ppt/media/image62.png" ContentType="image/png"/>
  <Override PartName="/ppt/media/image75.png" ContentType="image/png"/>
  <Override PartName="/ppt/media/image63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00C8648B-2A26-4C89-B62C-785B0E149A0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Calibri"/>
              </a:rPr>
              <a:t>Todo: 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0F1CF45D-C2C4-4BD2-A87D-821BEEE182C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To create these points on the offset surface, we use an ambient 3D Delaunay triangulation and alternate carving and Delaunay refinement.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6EBCE9CB-FA2D-43AF-8EA8-FC871BD420D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Here is an illustration of the algorithm on a simple 2D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3B6B576F-86DF-456A-A4D6-2596331E71A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Here is an illustration of the algorithm on a simple 2D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66F39DE8-FB89-4E8B-A1C0-2B596123E2E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We</a:t>
            </a:r>
            <a:r>
              <a:rPr b="1" lang="en-US" sz="2000" spc="-1" strike="noStrike">
                <a:latin typeface="Arial"/>
              </a:rPr>
              <a:t> </a:t>
            </a:r>
            <a:r>
              <a:rPr b="0" lang="en-US" sz="2000" spc="-1" strike="noStrike">
                <a:latin typeface="Arial"/>
              </a:rPr>
              <a:t>now present some applications to illustrate the usefulness of our method.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C6BC0985-7A6F-49E8-95B8-24FA40BCCC5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The following car model is riddled with all kinds of defect, making a flow simulation impossible. It also contains important inner geometry, which is irrelevant to the simulation.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810D563E-929E-4FF3-82F7-C5AD63EE821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Our method produces a closed, manifold mesh on which simulations can be run successfully.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C7261FE1-E66D-4913-A608-2C1D88E07DA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Our method can also be used as a preprocessing step before sweeping, drastically reducing runtime.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51FEB518-A954-45BD-A475-58B7489C692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The behavior of the offset is similar to that of 𝛼 when it comes to features: small offset values ensure that the mesh is close to the input, and thus that it will capture well its geometry and features; on the other hand, large offset values act as a defeaturing tool.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91C73716-39CE-4914-B29E-B4B0836DDC4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 We now expose the strengths of our method.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DBBBEA86-7EA6-4CDB-B597-219C74FD45A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 The complexity of our algorithm depends primarily on the complexity of the output, meaning that complex inner structures have only a weak influence on the runtime, and no internal sampling is required.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5EFEC638-7C54-48DC-A8EC-BBC4B0166CE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  <a:ea typeface="Calibri"/>
              </a:rPr>
              <a:t>Voice:</a:t>
            </a:r>
            <a:r>
              <a:rPr b="0" lang="en-US" sz="2000" spc="-1" strike="noStrike">
                <a:latin typeface="Arial"/>
                <a:ea typeface="Calibri"/>
              </a:rPr>
              <a:t> Surface meshes are essential components in many geometry processing and computer graphics application. Most applications require, or at least prefer, input meshes that are combinatorially 2-manifold, watertight, and orientable.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br/>
            <a:br/>
            <a:endParaRPr b="0" lang="en-US" sz="2000" spc="-1" strike="noStrike"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1EB7ABD8-4AFE-4F38-8D60-5F5688A85B8C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 Thanks to its formulation making only use of an implicit distance function and basic intersection predicates, our algorithm is immune to the usual defects found in many meshes.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F1A37581-E00F-4C57-8C64-36DF2981FB4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 </a:t>
            </a:r>
            <a:r>
              <a:rPr b="0" lang="en-US" sz="2000" spc="-1" strike="noStrike">
                <a:latin typeface="Arial"/>
              </a:rPr>
              <a:t>Basing our algorithm on extensively studied data structures such as the Delaunay triangulation enabled us to guarantee in theory a number of important properties: termination, validity, input enclosing, and distance bounds.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3C42104C-F5BF-4C3B-9053-01A723010B4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 Thank you; code already available  in CGAL. Join us at the SIGGRAPH Lab Demo in August for an extensive collaborative demo.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1430C19F-E5C3-46C3-AD99-DD4B5AEFAE1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 Unfortunately, many mesh generation methods are imperfect and oftentimes produce meshes such as this engine mesh with many issues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br/>
            <a:endParaRPr b="0" lang="en-US" sz="20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4AE26BDD-A0B1-4864-933E-1CA59650E67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 (cont.):</a:t>
            </a:r>
            <a:r>
              <a:rPr b="0" lang="en-US" sz="2000" spc="-1" strike="noStrike">
                <a:latin typeface="Arial"/>
              </a:rPr>
              <a:t> Unfortunately, many mesh generation methods are imperfect and oftentimes produce meshes such as this engine mesh with many issues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br/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1DB15B70-1CF4-4D36-9202-32C19C0061F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We address the problem of generating a watertight and orientable surface triangle mesh that strictly and tightly encloses the input. The algorithm must be robust to defects.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B715F558-867C-4029-821E-C0FBE1E8E1E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 (cont.):</a:t>
            </a:r>
            <a:r>
              <a:rPr b="0" lang="en-US" sz="2000" spc="-1" strike="noStrike">
                <a:latin typeface="Arial"/>
              </a:rPr>
              <a:t> In particular, we wish to have a way to control the complexity of  the output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D619377B-8E3B-4AEE-AB6D-BF9E92699B7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Our approach bridges the gap between a number of existing approaches by combining alpha shapes, mesh carving, and Delaunay-based meshing.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08AA93C5-6946-4763-8CAB-8FC3DC622B5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To create these points on the offset surface, we use an ambient 3D Delaunay triangulation and alternate carving and Delaunay refinement.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781915A4-3B0F-4C0B-A792-90F65DDD530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latin typeface="Arial"/>
              </a:rPr>
              <a:t>Voice:</a:t>
            </a:r>
            <a:r>
              <a:rPr b="0" lang="en-US" sz="2000" spc="-1" strike="noStrike">
                <a:latin typeface="Arial"/>
              </a:rPr>
              <a:t> To create these points on the offset surface, we use an ambient 3D Delaunay triangulation and alternate carving and Delaunay refinement.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497E3E8E-5510-42BA-AE33-224DE8BEBDF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767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14" hidden="1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Rectangle 10" hidden="1"/>
          <p:cNvSpPr/>
          <p:nvPr/>
        </p:nvSpPr>
        <p:spPr>
          <a:xfrm>
            <a:off x="0" y="0"/>
            <a:ext cx="12189960" cy="132336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5520" cy="454320"/>
          </a:xfrm>
          <a:prstGeom prst="rect">
            <a:avLst/>
          </a:prstGeom>
          <a:ln w="0">
            <a:noFill/>
          </a:ln>
        </p:spPr>
      </p:pic>
      <p:sp>
        <p:nvSpPr>
          <p:cNvPr id="3" name="Graphic 29"/>
          <p:cNvSpPr/>
          <p:nvPr/>
        </p:nvSpPr>
        <p:spPr>
          <a:xfrm>
            <a:off x="1184760" y="0"/>
            <a:ext cx="9820440" cy="6986520"/>
          </a:xfrm>
          <a:custGeom>
            <a:avLst/>
            <a:gdLst/>
            <a:ahLst/>
            <a:rect l="l" t="t" r="r" b="b"/>
            <a:pathLst>
              <a:path w="9822567" h="6988842">
                <a:moveTo>
                  <a:pt x="0" y="0"/>
                </a:moveTo>
                <a:lnTo>
                  <a:pt x="9822567" y="0"/>
                </a:lnTo>
                <a:lnTo>
                  <a:pt x="9822567" y="6988842"/>
                </a:lnTo>
                <a:lnTo>
                  <a:pt x="0" y="6988842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Rectangle 7"/>
          <p:cNvSpPr/>
          <p:nvPr/>
        </p:nvSpPr>
        <p:spPr>
          <a:xfrm>
            <a:off x="0" y="4078080"/>
            <a:ext cx="12189960" cy="277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6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Straight Connector 14"/>
          <p:cNvSpPr/>
          <p:nvPr/>
        </p:nvSpPr>
        <p:spPr>
          <a:xfrm>
            <a:off x="1440" y="831600"/>
            <a:ext cx="12188880" cy="360"/>
          </a:xfrm>
          <a:prstGeom prst="line">
            <a:avLst/>
          </a:prstGeom>
          <a:ln>
            <a:solidFill>
              <a:srgbClr val="ffffff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16"/>
          <p:cNvSpPr/>
          <p:nvPr/>
        </p:nvSpPr>
        <p:spPr>
          <a:xfrm>
            <a:off x="8557200" y="278280"/>
            <a:ext cx="32137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800" spc="35" strike="noStrike">
                <a:solidFill>
                  <a:srgbClr val="ffffff"/>
                </a:solidFill>
                <a:latin typeface="Arial"/>
                <a:ea typeface="DejaVu Sans"/>
              </a:rPr>
              <a:t>THE PREMIER CONFERENCE &amp; EXHIBITION ON COMPUTER GRAPHICS &amp; INTERACTIVE TECHNIQUES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8" name="Graphic 19" descr=""/>
          <p:cNvPicPr/>
          <p:nvPr/>
        </p:nvPicPr>
        <p:blipFill>
          <a:blip r:embed="rId4"/>
          <a:stretch/>
        </p:blipFill>
        <p:spPr>
          <a:xfrm>
            <a:off x="428400" y="201960"/>
            <a:ext cx="1922040" cy="44640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</a:t>
            </a:r>
            <a:r>
              <a:rPr b="0" lang="en-US" sz="3200" spc="-1" strike="noStrike">
                <a:latin typeface="Arial"/>
              </a:rPr>
              <a:t>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4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Rectangle 10"/>
          <p:cNvSpPr/>
          <p:nvPr/>
        </p:nvSpPr>
        <p:spPr>
          <a:xfrm>
            <a:off x="0" y="0"/>
            <a:ext cx="12189960" cy="132336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5520" cy="45432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</a:t>
            </a:r>
            <a:r>
              <a:rPr b="0" lang="en-US" sz="3200" spc="-1" strike="noStrike">
                <a:latin typeface="Arial"/>
              </a:rPr>
              <a:t>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4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Rectangle 10"/>
          <p:cNvSpPr/>
          <p:nvPr/>
        </p:nvSpPr>
        <p:spPr>
          <a:xfrm>
            <a:off x="0" y="0"/>
            <a:ext cx="12189960" cy="132336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5520" cy="45432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767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4" hidden="1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10" hidden="1"/>
          <p:cNvSpPr/>
          <p:nvPr/>
        </p:nvSpPr>
        <p:spPr>
          <a:xfrm>
            <a:off x="0" y="0"/>
            <a:ext cx="12189960" cy="132336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Graphic 20" descr=""/>
          <p:cNvPicPr/>
          <p:nvPr/>
        </p:nvPicPr>
        <p:blipFill>
          <a:blip r:embed="rId2"/>
          <a:stretch/>
        </p:blipFill>
        <p:spPr>
          <a:xfrm>
            <a:off x="9814320" y="428760"/>
            <a:ext cx="1955520" cy="45432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13"/>
          <p:cNvSpPr/>
          <p:nvPr/>
        </p:nvSpPr>
        <p:spPr>
          <a:xfrm>
            <a:off x="-6480" y="830520"/>
            <a:ext cx="12196080" cy="6025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3" name="Picture 17" descr="A picture containing text&#10;&#10;Description automatically generated"/>
          <p:cNvPicPr/>
          <p:nvPr/>
        </p:nvPicPr>
        <p:blipFill>
          <a:blip r:embed="rId3"/>
          <a:stretch/>
        </p:blipFill>
        <p:spPr>
          <a:xfrm>
            <a:off x="-7920" y="1318320"/>
            <a:ext cx="6728760" cy="552240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19"/>
          <p:cNvSpPr/>
          <p:nvPr/>
        </p:nvSpPr>
        <p:spPr>
          <a:xfrm>
            <a:off x="0" y="6556320"/>
            <a:ext cx="12189960" cy="299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Graphic 8" descr=""/>
          <p:cNvPicPr/>
          <p:nvPr/>
        </p:nvPicPr>
        <p:blipFill>
          <a:blip r:embed="rId4"/>
          <a:stretch/>
        </p:blipFill>
        <p:spPr>
          <a:xfrm>
            <a:off x="428400" y="201960"/>
            <a:ext cx="1922040" cy="44640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37.mp4"/><Relationship Id="rId2" Type="http://schemas.microsoft.com/office/2007/relationships/media" Target="../media/media37.mp4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40.mp4"/><Relationship Id="rId2" Type="http://schemas.microsoft.com/office/2007/relationships/media" Target="../media/media40.mp4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hyperlink" Target="https://sketchfab.com/jeremielouvetz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slideLayout" Target="../slideLayouts/slideLayout13.xml"/><Relationship Id="rId19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397800" y="4190040"/>
            <a:ext cx="11342160" cy="55188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0" bIns="91440" anchor="t">
            <a:noAutofit/>
          </a:bodyPr>
          <a:p>
            <a:pPr marL="228600" indent="-22860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Cédric Portaneri, </a:t>
            </a:r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Mael ROUXEL-LABBé, </a:t>
            </a:r>
            <a:br/>
            <a:r>
              <a:rPr b="0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Michael Hemmer, David Cohen-Steiner,</a:t>
            </a:r>
            <a:br/>
            <a:r>
              <a:rPr b="1" lang="en-US" sz="3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pierre Alliez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1" name="Rectangle 2"/>
          <p:cNvSpPr/>
          <p:nvPr/>
        </p:nvSpPr>
        <p:spPr>
          <a:xfrm>
            <a:off x="-4320" y="2955240"/>
            <a:ext cx="12191760" cy="117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PlaceHolder 2"/>
          <p:cNvSpPr>
            <a:spLocks noGrp="1"/>
          </p:cNvSpPr>
          <p:nvPr>
            <p:ph type="title"/>
          </p:nvPr>
        </p:nvSpPr>
        <p:spPr>
          <a:xfrm>
            <a:off x="428400" y="3386880"/>
            <a:ext cx="11342160" cy="659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4500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Alpha wrapping with AN offset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ftr"/>
          </p:nvPr>
        </p:nvSpPr>
        <p:spPr>
          <a:xfrm>
            <a:off x="42840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pic>
        <p:nvPicPr>
          <p:cNvPr id="184" name="Image 4" descr=""/>
          <p:cNvPicPr/>
          <p:nvPr/>
        </p:nvPicPr>
        <p:blipFill>
          <a:blip r:embed="rId1"/>
          <a:stretch/>
        </p:blipFill>
        <p:spPr>
          <a:xfrm>
            <a:off x="279000" y="5415480"/>
            <a:ext cx="2741040" cy="963360"/>
          </a:xfrm>
          <a:prstGeom prst="rect">
            <a:avLst/>
          </a:prstGeom>
          <a:ln w="0">
            <a:noFill/>
          </a:ln>
        </p:spPr>
      </p:pic>
      <p:pic>
        <p:nvPicPr>
          <p:cNvPr id="185" name="Image 5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9159480" y="5528520"/>
            <a:ext cx="2741040" cy="84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0366B61-D6B5-4FC4-9CBD-1888DA8277F8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8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REFINEMENT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501480" y="1343160"/>
            <a:ext cx="5928120" cy="4778640"/>
          </a:xfrm>
          <a:prstGeom prst="rect">
            <a:avLst/>
          </a:prstGeom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3"/>
          <a:stretch/>
        </p:blipFill>
        <p:spPr>
          <a:xfrm>
            <a:off x="6947280" y="2010960"/>
            <a:ext cx="4508640" cy="415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19A8C8A-00C2-4B76-8A83-EFCA11B28051}" type="slidenum">
              <a:rPr b="0" lang="en-US" sz="800" spc="-1" strike="noStrike">
                <a:solidFill>
                  <a:srgbClr val="e6af57"/>
                </a:solidFill>
                <a:latin typeface="Arial"/>
                <a:ea typeface="DejaVu Sans"/>
              </a:rPr>
              <a:t>8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27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8720" y="1762560"/>
            <a:ext cx="5392440" cy="434628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6775560" y="2126880"/>
            <a:ext cx="3967200" cy="335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A0DDD53E-DA9B-49EA-8142-C152CEA6C863}" type="slidenum">
              <a:rPr b="0" lang="en-US" sz="800" spc="-1" strike="noStrike">
                <a:solidFill>
                  <a:srgbClr val="e6af57"/>
                </a:solidFill>
                <a:latin typeface="Arial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28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833080" y="2139480"/>
            <a:ext cx="6042960" cy="339840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4"/>
          <a:stretch/>
        </p:blipFill>
        <p:spPr>
          <a:xfrm>
            <a:off x="1317960" y="2106360"/>
            <a:ext cx="3309120" cy="32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920" cy="167256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4500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Arial"/>
                <a:ea typeface="DejaVu Sans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920" cy="101916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0" bIns="91440" anchor="t">
            <a:no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CC08CAD-5B87-4BC8-B1AA-5EFC5D1637DD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Arial"/>
              </a:rPr>
              <a:t>Application to FLOW SIMULATION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88" name="Image 3" descr="Une image contenant accessoire&#10;&#10;Description générée automatiquement"/>
          <p:cNvPicPr/>
          <p:nvPr/>
        </p:nvPicPr>
        <p:blipFill>
          <a:blip r:embed="rId1"/>
          <a:stretch/>
        </p:blipFill>
        <p:spPr>
          <a:xfrm>
            <a:off x="1717560" y="2593080"/>
            <a:ext cx="4347360" cy="3344400"/>
          </a:xfrm>
          <a:prstGeom prst="rect">
            <a:avLst/>
          </a:prstGeom>
          <a:ln w="0">
            <a:noFill/>
          </a:ln>
        </p:spPr>
      </p:pic>
      <p:pic>
        <p:nvPicPr>
          <p:cNvPr id="289" name="Image 6" descr="Une image contenant violet&#10;&#10;Description générée automatiquement"/>
          <p:cNvPicPr/>
          <p:nvPr/>
        </p:nvPicPr>
        <p:blipFill>
          <a:blip r:embed="rId2"/>
          <a:stretch/>
        </p:blipFill>
        <p:spPr>
          <a:xfrm>
            <a:off x="6974280" y="2527560"/>
            <a:ext cx="4596480" cy="3339360"/>
          </a:xfrm>
          <a:prstGeom prst="rect">
            <a:avLst/>
          </a:prstGeom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sp>
        <p:nvSpPr>
          <p:cNvPr id="290" name="Connecteur droit avec flèche 7"/>
          <p:cNvSpPr/>
          <p:nvPr/>
        </p:nvSpPr>
        <p:spPr>
          <a:xfrm flipH="1" flipV="1">
            <a:off x="2320200" y="4872600"/>
            <a:ext cx="139680" cy="111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onnecteur droit avec flèche 10"/>
          <p:cNvSpPr/>
          <p:nvPr/>
        </p:nvSpPr>
        <p:spPr>
          <a:xfrm flipV="1">
            <a:off x="2696400" y="5263920"/>
            <a:ext cx="315000" cy="72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ZoneTexte 12"/>
          <p:cNvSpPr/>
          <p:nvPr/>
        </p:nvSpPr>
        <p:spPr>
          <a:xfrm>
            <a:off x="4560840" y="5999760"/>
            <a:ext cx="274104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ZoneTexte 17"/>
          <p:cNvSpPr/>
          <p:nvPr/>
        </p:nvSpPr>
        <p:spPr>
          <a:xfrm>
            <a:off x="2113200" y="5969520"/>
            <a:ext cx="2050920" cy="4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small holes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4" name="Connecteur droit avec flèche 2"/>
          <p:cNvSpPr/>
          <p:nvPr/>
        </p:nvSpPr>
        <p:spPr>
          <a:xfrm flipH="1" flipV="1">
            <a:off x="8301600" y="3856680"/>
            <a:ext cx="971280" cy="213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ZoneTexte 5"/>
          <p:cNvSpPr/>
          <p:nvPr/>
        </p:nvSpPr>
        <p:spPr>
          <a:xfrm>
            <a:off x="8222760" y="5971320"/>
            <a:ext cx="2741040" cy="4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panel gaps &amp; overlaps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Connecteur droit avec flèche 14"/>
          <p:cNvSpPr/>
          <p:nvPr/>
        </p:nvSpPr>
        <p:spPr>
          <a:xfrm flipV="1">
            <a:off x="9422640" y="4501440"/>
            <a:ext cx="1798200" cy="149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Text Placeholder 20"/>
          <p:cNvSpPr/>
          <p:nvPr/>
        </p:nvSpPr>
        <p:spPr>
          <a:xfrm>
            <a:off x="408600" y="1717200"/>
            <a:ext cx="8891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Bugatti model </a:t>
            </a:r>
            <a:r>
              <a:rPr b="0" lang="en-US" sz="1800" spc="-1" strike="noStrike" cap="all">
                <a:solidFill>
                  <a:srgbClr val="cf8b1f"/>
                </a:solidFill>
                <a:latin typeface="Calibri"/>
                <a:ea typeface="DejaVu Sans"/>
              </a:rPr>
              <a:t>[Simscale]</a:t>
            </a: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, a defect-laden 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ontent Placeholder 21"/>
          <p:cNvSpPr/>
          <p:nvPr/>
        </p:nvSpPr>
        <p:spPr>
          <a:xfrm>
            <a:off x="406080" y="2352600"/>
            <a:ext cx="5441040" cy="194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/>
          </a:bodyPr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,Sans-Serif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Multiple open connected components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,Sans-Serif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Inner geometry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,Sans-Serif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Degenerated elements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,Sans-Serif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...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408600" y="1717200"/>
            <a:ext cx="8891640" cy="3672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Alpha Wrapping as input preprocessing for flow simulation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69D0890-05AE-4E4E-A9C1-AEFA155A5019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Application to flow simulation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03" name="Image 3" descr=""/>
          <p:cNvPicPr/>
          <p:nvPr/>
        </p:nvPicPr>
        <p:blipFill>
          <a:blip r:embed="rId1"/>
          <a:stretch/>
        </p:blipFill>
        <p:spPr>
          <a:xfrm>
            <a:off x="667440" y="2454120"/>
            <a:ext cx="5830200" cy="3794400"/>
          </a:xfrm>
          <a:prstGeom prst="rect">
            <a:avLst/>
          </a:prstGeom>
          <a:ln w="0">
            <a:noFill/>
          </a:ln>
        </p:spPr>
      </p:pic>
      <p:pic>
        <p:nvPicPr>
          <p:cNvPr id="304" name="Image 4" descr=""/>
          <p:cNvPicPr/>
          <p:nvPr/>
        </p:nvPicPr>
        <p:blipFill>
          <a:blip r:embed="rId2"/>
          <a:stretch/>
        </p:blipFill>
        <p:spPr>
          <a:xfrm>
            <a:off x="7172280" y="2863440"/>
            <a:ext cx="4597920" cy="2982960"/>
          </a:xfrm>
          <a:prstGeom prst="rect">
            <a:avLst/>
          </a:prstGeom>
          <a:ln w="38100">
            <a:noFill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305" name="Image 5" descr="Une image contenant accessoire&#10;&#10;Description générée automatiquement"/>
          <p:cNvPicPr/>
          <p:nvPr/>
        </p:nvPicPr>
        <p:blipFill>
          <a:blip r:embed="rId3"/>
          <a:stretch/>
        </p:blipFill>
        <p:spPr>
          <a:xfrm>
            <a:off x="667440" y="2316240"/>
            <a:ext cx="1077840" cy="834120"/>
          </a:xfrm>
          <a:prstGeom prst="rect">
            <a:avLst/>
          </a:prstGeom>
          <a:ln w="0">
            <a:noFill/>
          </a:ln>
        </p:spPr>
      </p:pic>
      <p:sp>
        <p:nvSpPr>
          <p:cNvPr id="306" name="ZoneTexte 5"/>
          <p:cNvSpPr/>
          <p:nvPr/>
        </p:nvSpPr>
        <p:spPr>
          <a:xfrm>
            <a:off x="5191200" y="5925600"/>
            <a:ext cx="2741040" cy="96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476k facets, 100s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br/>
            <a:endParaRPr b="0" lang="en-US" sz="1600" spc="-1" strike="noStrike">
              <a:latin typeface="Arial"/>
            </a:endParaRPr>
          </a:p>
        </p:txBody>
      </p:sp>
      <p:sp>
        <p:nvSpPr>
          <p:cNvPr id="307" name="ZoneTexte 1"/>
          <p:cNvSpPr/>
          <p:nvPr/>
        </p:nvSpPr>
        <p:spPr>
          <a:xfrm>
            <a:off x="10576080" y="5399280"/>
            <a:ext cx="149004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r>
              <a:rPr b="0" lang="en-US" sz="1800" spc="-1" strike="noStrike">
                <a:solidFill>
                  <a:srgbClr val="cf8b1f"/>
                </a:solidFill>
                <a:latin typeface="Calibri"/>
                <a:ea typeface="DejaVu Sans"/>
              </a:rPr>
              <a:t>[Simscale]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​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6CC1D334-A545-4222-BCA3-B3F298CA4168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Arial"/>
              </a:rPr>
              <a:t>APplication to swepT volumes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11" name="Image 1" descr="Une image contenant silhouette&#10;&#10;Description générée automatiquement"/>
          <p:cNvPicPr/>
          <p:nvPr/>
        </p:nvPicPr>
        <p:blipFill>
          <a:blip r:embed="rId1"/>
          <a:stretch/>
        </p:blipFill>
        <p:spPr>
          <a:xfrm>
            <a:off x="8926560" y="1466280"/>
            <a:ext cx="2741040" cy="2320920"/>
          </a:xfrm>
          <a:prstGeom prst="rect">
            <a:avLst/>
          </a:prstGeom>
          <a:ln w="0">
            <a:noFill/>
          </a:ln>
        </p:spPr>
      </p:pic>
      <p:pic>
        <p:nvPicPr>
          <p:cNvPr id="312" name="Image 9" descr=""/>
          <p:cNvPicPr/>
          <p:nvPr/>
        </p:nvPicPr>
        <p:blipFill>
          <a:blip r:embed="rId2"/>
          <a:stretch/>
        </p:blipFill>
        <p:spPr>
          <a:xfrm>
            <a:off x="8816760" y="3942360"/>
            <a:ext cx="2741040" cy="2324880"/>
          </a:xfrm>
          <a:prstGeom prst="rect">
            <a:avLst/>
          </a:prstGeom>
          <a:ln w="0">
            <a:noFill/>
          </a:ln>
        </p:spPr>
      </p:pic>
      <p:pic>
        <p:nvPicPr>
          <p:cNvPr id="313" name="Image 15" descr=""/>
          <p:cNvPicPr/>
          <p:nvPr/>
        </p:nvPicPr>
        <p:blipFill>
          <a:blip r:embed="rId3"/>
          <a:stretch/>
        </p:blipFill>
        <p:spPr>
          <a:xfrm>
            <a:off x="4693680" y="4127400"/>
            <a:ext cx="2171880" cy="2273760"/>
          </a:xfrm>
          <a:prstGeom prst="rect">
            <a:avLst/>
          </a:prstGeom>
          <a:ln w="0">
            <a:noFill/>
          </a:ln>
        </p:spPr>
      </p:pic>
      <p:pic>
        <p:nvPicPr>
          <p:cNvPr id="314" name="Image 19" descr="Une image contenant texte&#10;&#10;Description générée automatiquement"/>
          <p:cNvPicPr/>
          <p:nvPr/>
        </p:nvPicPr>
        <p:blipFill>
          <a:blip r:embed="rId4"/>
          <a:stretch/>
        </p:blipFill>
        <p:spPr>
          <a:xfrm>
            <a:off x="4665240" y="1556280"/>
            <a:ext cx="2199240" cy="2316240"/>
          </a:xfrm>
          <a:prstGeom prst="rect">
            <a:avLst/>
          </a:prstGeom>
          <a:ln w="0">
            <a:noFill/>
          </a:ln>
        </p:spPr>
      </p:pic>
      <p:sp>
        <p:nvSpPr>
          <p:cNvPr id="315" name="Flèche : droite 1"/>
          <p:cNvSpPr/>
          <p:nvPr/>
        </p:nvSpPr>
        <p:spPr>
          <a:xfrm>
            <a:off x="7549920" y="4951800"/>
            <a:ext cx="645840" cy="317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Flèche : droite 2"/>
          <p:cNvSpPr/>
          <p:nvPr/>
        </p:nvSpPr>
        <p:spPr>
          <a:xfrm>
            <a:off x="7549920" y="2467800"/>
            <a:ext cx="645840" cy="317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ZoneTexte 8"/>
          <p:cNvSpPr/>
          <p:nvPr/>
        </p:nvSpPr>
        <p:spPr>
          <a:xfrm>
            <a:off x="7575120" y="4494240"/>
            <a:ext cx="72144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242s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ZoneTexte 9"/>
          <p:cNvSpPr/>
          <p:nvPr/>
        </p:nvSpPr>
        <p:spPr>
          <a:xfrm>
            <a:off x="7575120" y="2060280"/>
            <a:ext cx="72144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914s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9" name="ZoneTexte 18"/>
          <p:cNvSpPr/>
          <p:nvPr/>
        </p:nvSpPr>
        <p:spPr>
          <a:xfrm>
            <a:off x="8959680" y="6171840"/>
            <a:ext cx="344556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Swept volumes by </a:t>
            </a:r>
            <a:r>
              <a:rPr b="0" lang="en-US" sz="1800" spc="-1" strike="noStrike">
                <a:solidFill>
                  <a:srgbClr val="ffc000"/>
                </a:solidFill>
                <a:latin typeface="Calibri"/>
                <a:ea typeface="DejaVu Sans"/>
              </a:rPr>
              <a:t>[RMAGS GmbH]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408960" y="1713960"/>
            <a:ext cx="5455440" cy="18068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 fontScale="91000"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Input: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Very large mesh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Complex inner structures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All kinds of defects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Espace réservé du contenu 1"/>
          <p:cNvSpPr/>
          <p:nvPr/>
        </p:nvSpPr>
        <p:spPr>
          <a:xfrm>
            <a:off x="408960" y="3940200"/>
            <a:ext cx="5455440" cy="192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 fontScale="97000"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Output: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Lower mesh complexity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Valid mesh with no internal elements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Faster sweeping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Conservative and tight w.r.t. to exact sweep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2" name="ZoneTexte 19"/>
          <p:cNvSpPr/>
          <p:nvPr/>
        </p:nvSpPr>
        <p:spPr>
          <a:xfrm>
            <a:off x="6120360" y="3544200"/>
            <a:ext cx="2741040" cy="4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1.7M facets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3" name="ZoneTexte 20"/>
          <p:cNvSpPr/>
          <p:nvPr/>
        </p:nvSpPr>
        <p:spPr>
          <a:xfrm>
            <a:off x="6120360" y="5985360"/>
            <a:ext cx="2741040" cy="4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57k facets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/>
          </p:nvPr>
        </p:nvSpPr>
        <p:spPr>
          <a:xfrm>
            <a:off x="405720" y="4382640"/>
            <a:ext cx="7191720" cy="17996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Guarantee closed 2-manifold mesh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Can also act as a defeaturing parameter, 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at the cost of tightness (similar to </a:t>
            </a:r>
            <a:r>
              <a:rPr b="0" lang="en-US" sz="1600" spc="-1" strike="noStrike">
                <a:solidFill>
                  <a:srgbClr val="e6af00"/>
                </a:solidFill>
                <a:latin typeface="Calibri"/>
                <a:ea typeface="DejaVu Sans"/>
              </a:rPr>
              <a:t>[Shewchuk 04]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98125C6-CD8C-4448-9174-423049914FF6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Algorithm parameters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/>
          </p:nvPr>
        </p:nvSpPr>
        <p:spPr>
          <a:xfrm>
            <a:off x="405720" y="2006640"/>
            <a:ext cx="5455440" cy="1575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Controls the diameter of cavities to be explored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Acts as sizing field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29" name="PlaceHolder 6"/>
          <p:cNvSpPr>
            <a:spLocks noGrp="1"/>
          </p:cNvSpPr>
          <p:nvPr>
            <p:ph/>
          </p:nvPr>
        </p:nvSpPr>
        <p:spPr>
          <a:xfrm>
            <a:off x="405720" y="1594080"/>
            <a:ext cx="5438520" cy="3672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Alpha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PlaceHolder 7"/>
          <p:cNvSpPr>
            <a:spLocks noGrp="1"/>
          </p:cNvSpPr>
          <p:nvPr>
            <p:ph/>
          </p:nvPr>
        </p:nvSpPr>
        <p:spPr>
          <a:xfrm>
            <a:off x="405720" y="4036320"/>
            <a:ext cx="5438520" cy="3672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Offset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31" name="Groupe 9"/>
          <p:cNvGrpSpPr/>
          <p:nvPr/>
        </p:nvGrpSpPr>
        <p:grpSpPr>
          <a:xfrm>
            <a:off x="4745160" y="784440"/>
            <a:ext cx="7349760" cy="5747040"/>
            <a:chOff x="4745160" y="784440"/>
            <a:chExt cx="7349760" cy="5747040"/>
          </a:xfrm>
        </p:grpSpPr>
        <p:pic>
          <p:nvPicPr>
            <p:cNvPr id="332" name="Image 10" descr=""/>
            <p:cNvPicPr/>
            <p:nvPr/>
          </p:nvPicPr>
          <p:blipFill>
            <a:blip r:embed="rId1"/>
            <a:stretch/>
          </p:blipFill>
          <p:spPr>
            <a:xfrm>
              <a:off x="4745160" y="784440"/>
              <a:ext cx="7349760" cy="5747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3" name="Connecteur droit avec flèche 11"/>
            <p:cNvSpPr/>
            <p:nvPr/>
          </p:nvSpPr>
          <p:spPr>
            <a:xfrm flipV="1">
              <a:off x="8154360" y="5328720"/>
              <a:ext cx="1216440" cy="66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d0d0d"/>
              </a:solidFill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" name="Connecteur droit avec flèche 12"/>
            <p:cNvSpPr/>
            <p:nvPr/>
          </p:nvSpPr>
          <p:spPr>
            <a:xfrm flipH="1" flipV="1">
              <a:off x="7270200" y="5285160"/>
              <a:ext cx="880200" cy="70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d0d0d"/>
              </a:solidFill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ZoneTexte 13"/>
            <p:cNvSpPr/>
            <p:nvPr/>
          </p:nvSpPr>
          <p:spPr>
            <a:xfrm>
              <a:off x="9220680" y="5497560"/>
              <a:ext cx="50112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alpha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336" name="ZoneTexte 14"/>
            <p:cNvSpPr/>
            <p:nvPr/>
          </p:nvSpPr>
          <p:spPr>
            <a:xfrm>
              <a:off x="7020360" y="5396760"/>
              <a:ext cx="50112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offset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337" name="ZoneTexte 15"/>
            <p:cNvSpPr/>
            <p:nvPr/>
          </p:nvSpPr>
          <p:spPr>
            <a:xfrm>
              <a:off x="5669640" y="5999040"/>
              <a:ext cx="46476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input</a:t>
              </a:r>
              <a:endParaRPr b="0" lang="en-US" sz="105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920" cy="167256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4500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Strengths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920" cy="101916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0" bIns="91440" anchor="t">
            <a:no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B0C8629-B3C5-40A6-B3F5-4C16F879AB57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OUTPUT Sensitive COMPLEXITY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44" name="Image 3" descr=""/>
          <p:cNvPicPr/>
          <p:nvPr/>
        </p:nvPicPr>
        <p:blipFill>
          <a:blip r:embed="rId1"/>
          <a:stretch/>
        </p:blipFill>
        <p:spPr>
          <a:xfrm>
            <a:off x="457200" y="4058640"/>
            <a:ext cx="3488760" cy="2111760"/>
          </a:xfrm>
          <a:prstGeom prst="rect">
            <a:avLst/>
          </a:prstGeom>
          <a:ln w="0">
            <a:noFill/>
          </a:ln>
        </p:spPr>
      </p:pic>
      <p:pic>
        <p:nvPicPr>
          <p:cNvPr id="345" name="Image 4" descr=""/>
          <p:cNvPicPr/>
          <p:nvPr/>
        </p:nvPicPr>
        <p:blipFill>
          <a:blip r:embed="rId2"/>
          <a:stretch/>
        </p:blipFill>
        <p:spPr>
          <a:xfrm>
            <a:off x="457200" y="1945080"/>
            <a:ext cx="3488760" cy="2111760"/>
          </a:xfrm>
          <a:prstGeom prst="rect">
            <a:avLst/>
          </a:prstGeom>
          <a:ln w="0">
            <a:noFill/>
          </a:ln>
        </p:spPr>
      </p:pic>
      <p:pic>
        <p:nvPicPr>
          <p:cNvPr id="346" name="Image 7" descr=""/>
          <p:cNvPicPr/>
          <p:nvPr/>
        </p:nvPicPr>
        <p:blipFill>
          <a:blip r:embed="rId3"/>
          <a:stretch/>
        </p:blipFill>
        <p:spPr>
          <a:xfrm>
            <a:off x="4669560" y="1875240"/>
            <a:ext cx="7260120" cy="442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/>
          </p:nvPr>
        </p:nvSpPr>
        <p:spPr>
          <a:xfrm>
            <a:off x="429120" y="1669320"/>
            <a:ext cx="5438520" cy="3672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What is mesh validity?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29120" y="2182320"/>
            <a:ext cx="5441040" cy="33883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mesh is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valid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if it is: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2-manifold combinatorially and geometrically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Without self-intersections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Mesh validity is crucial to many applications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in geometry processing and computer graphics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4FFEB7D-B960-4F92-AFE2-AB7B3E31B721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2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Motivation: Mesh validity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1" name="Image 2" descr=""/>
          <p:cNvPicPr/>
          <p:nvPr/>
        </p:nvPicPr>
        <p:blipFill>
          <a:blip r:embed="rId1"/>
          <a:stretch/>
        </p:blipFill>
        <p:spPr>
          <a:xfrm>
            <a:off x="9324000" y="4751280"/>
            <a:ext cx="2741040" cy="1692000"/>
          </a:xfrm>
          <a:prstGeom prst="rect">
            <a:avLst/>
          </a:prstGeom>
          <a:ln w="0">
            <a:noFill/>
          </a:ln>
        </p:spPr>
      </p:pic>
      <p:pic>
        <p:nvPicPr>
          <p:cNvPr id="192" name="Image 3" descr="Une image contenant carte&#10;&#10;Description générée automatiquement"/>
          <p:cNvPicPr/>
          <p:nvPr/>
        </p:nvPicPr>
        <p:blipFill>
          <a:blip r:embed="rId2"/>
          <a:stretch/>
        </p:blipFill>
        <p:spPr>
          <a:xfrm>
            <a:off x="5356080" y="1856520"/>
            <a:ext cx="3846240" cy="2772000"/>
          </a:xfrm>
          <a:prstGeom prst="rect">
            <a:avLst/>
          </a:prstGeom>
          <a:ln w="0">
            <a:noFill/>
          </a:ln>
        </p:spPr>
      </p:pic>
      <p:sp>
        <p:nvSpPr>
          <p:cNvPr id="193" name="ZoneTexte 3"/>
          <p:cNvSpPr/>
          <p:nvPr/>
        </p:nvSpPr>
        <p:spPr>
          <a:xfrm>
            <a:off x="7745040" y="4326120"/>
            <a:ext cx="274104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Moose </a:t>
            </a:r>
            <a:r>
              <a:rPr b="0" lang="en-US" sz="1000" spc="-1" strike="noStrike">
                <a:solidFill>
                  <a:srgbClr val="cf8b1f"/>
                </a:solidFill>
                <a:latin typeface="Calibri"/>
                <a:ea typeface="DejaVu Sans"/>
              </a:rPr>
              <a:t>[</a:t>
            </a:r>
            <a:r>
              <a:rPr b="0" lang="en-US" sz="1000" spc="-1" strike="noStrike" u="sng">
                <a:solidFill>
                  <a:srgbClr val="e5ae57"/>
                </a:solidFill>
                <a:uFillTx/>
                <a:latin typeface="Calibri"/>
                <a:ea typeface="Arial"/>
                <a:hlinkClick r:id="rId3"/>
              </a:rPr>
              <a:t>Jérémie Louvetz</a:t>
            </a:r>
            <a:r>
              <a:rPr b="0" lang="en-US" sz="1000" spc="-1" strike="noStrike">
                <a:solidFill>
                  <a:srgbClr val="cf8b1f"/>
                </a:solidFill>
                <a:latin typeface="Calibri"/>
                <a:ea typeface="Arial"/>
              </a:rPr>
              <a:t>]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4" name="Image 6" descr=""/>
          <p:cNvPicPr/>
          <p:nvPr/>
        </p:nvPicPr>
        <p:blipFill>
          <a:blip r:embed="rId4"/>
          <a:stretch/>
        </p:blipFill>
        <p:spPr>
          <a:xfrm>
            <a:off x="9873000" y="3283200"/>
            <a:ext cx="1711440" cy="1298160"/>
          </a:xfrm>
          <a:prstGeom prst="rect">
            <a:avLst/>
          </a:prstGeom>
          <a:ln w="0">
            <a:noFill/>
          </a:ln>
        </p:spPr>
      </p:pic>
      <p:pic>
        <p:nvPicPr>
          <p:cNvPr id="195" name="Image 10" descr="Une image contenant objet d’extérieur&#10;&#10;Description générée automatiquement"/>
          <p:cNvPicPr/>
          <p:nvPr/>
        </p:nvPicPr>
        <p:blipFill>
          <a:blip r:embed="rId5"/>
          <a:stretch/>
        </p:blipFill>
        <p:spPr>
          <a:xfrm>
            <a:off x="9948600" y="1596600"/>
            <a:ext cx="1635840" cy="1239120"/>
          </a:xfrm>
          <a:prstGeom prst="rect">
            <a:avLst/>
          </a:prstGeom>
          <a:ln w="0">
            <a:noFill/>
          </a:ln>
        </p:spPr>
      </p:pic>
      <p:pic>
        <p:nvPicPr>
          <p:cNvPr id="196" name="Image 12" descr=""/>
          <p:cNvPicPr/>
          <p:nvPr/>
        </p:nvPicPr>
        <p:blipFill>
          <a:blip r:embed="rId6"/>
          <a:stretch/>
        </p:blipFill>
        <p:spPr>
          <a:xfrm>
            <a:off x="6914160" y="5073120"/>
            <a:ext cx="1917360" cy="1371240"/>
          </a:xfrm>
          <a:prstGeom prst="rect">
            <a:avLst/>
          </a:prstGeom>
          <a:ln w="0">
            <a:noFill/>
          </a:ln>
        </p:spPr>
      </p:pic>
      <p:pic>
        <p:nvPicPr>
          <p:cNvPr id="197" name="Image 13" descr="Une image contenant carte&#10;&#10;Description générée automatiquement"/>
          <p:cNvPicPr/>
          <p:nvPr/>
        </p:nvPicPr>
        <p:blipFill>
          <a:blip r:embed="rId7"/>
          <a:stretch/>
        </p:blipFill>
        <p:spPr>
          <a:xfrm>
            <a:off x="4600800" y="5106240"/>
            <a:ext cx="1875960" cy="1373040"/>
          </a:xfrm>
          <a:prstGeom prst="rect">
            <a:avLst/>
          </a:prstGeom>
          <a:ln w="0">
            <a:noFill/>
          </a:ln>
        </p:spPr>
      </p:pic>
      <p:pic>
        <p:nvPicPr>
          <p:cNvPr id="198" name="Image 6" descr="Une image contenant dinosaure, reptile, plante&#10;&#10;Description générée automatiquement"/>
          <p:cNvPicPr/>
          <p:nvPr/>
        </p:nvPicPr>
        <p:blipFill>
          <a:blip r:embed="rId8"/>
          <a:stretch/>
        </p:blipFill>
        <p:spPr>
          <a:xfrm>
            <a:off x="2445120" y="5086080"/>
            <a:ext cx="1875960" cy="1372320"/>
          </a:xfrm>
          <a:prstGeom prst="rect">
            <a:avLst/>
          </a:prstGeom>
          <a:ln w="0">
            <a:noFill/>
          </a:ln>
        </p:spPr>
      </p:pic>
      <p:sp>
        <p:nvSpPr>
          <p:cNvPr id="199" name="ZoneTexte 10"/>
          <p:cNvSpPr/>
          <p:nvPr/>
        </p:nvSpPr>
        <p:spPr>
          <a:xfrm>
            <a:off x="3569760" y="6082200"/>
            <a:ext cx="1505520" cy="4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Boolean</a:t>
            </a:r>
            <a:br/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Operations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00" name="ZoneTexte 13"/>
          <p:cNvSpPr/>
          <p:nvPr/>
        </p:nvSpPr>
        <p:spPr>
          <a:xfrm>
            <a:off x="5820480" y="5874480"/>
            <a:ext cx="150552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br/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Segmentation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01" name="ZoneTexte 14"/>
          <p:cNvSpPr/>
          <p:nvPr/>
        </p:nvSpPr>
        <p:spPr>
          <a:xfrm>
            <a:off x="8059320" y="6061680"/>
            <a:ext cx="1505520" cy="4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Remeshing &amp;</a:t>
            </a:r>
            <a:br/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Simplification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02" name="ZoneTexte 15"/>
          <p:cNvSpPr/>
          <p:nvPr/>
        </p:nvSpPr>
        <p:spPr>
          <a:xfrm>
            <a:off x="11048760" y="3943440"/>
            <a:ext cx="150552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br/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Slicing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03" name="ZoneTexte 16"/>
          <p:cNvSpPr/>
          <p:nvPr/>
        </p:nvSpPr>
        <p:spPr>
          <a:xfrm>
            <a:off x="11100600" y="2478240"/>
            <a:ext cx="103716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Computing distances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04" name="ZoneTexte 17"/>
          <p:cNvSpPr/>
          <p:nvPr/>
        </p:nvSpPr>
        <p:spPr>
          <a:xfrm>
            <a:off x="11117880" y="5795280"/>
            <a:ext cx="75240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br/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Simulations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205" name="Image 18" descr="Une image contenant texte, silhouette&#10;&#10;Description générée automatiquement"/>
          <p:cNvPicPr/>
          <p:nvPr/>
        </p:nvPicPr>
        <p:blipFill>
          <a:blip r:embed="rId9"/>
          <a:stretch/>
        </p:blipFill>
        <p:spPr>
          <a:xfrm>
            <a:off x="358200" y="5032800"/>
            <a:ext cx="1834920" cy="1445040"/>
          </a:xfrm>
          <a:prstGeom prst="rect">
            <a:avLst/>
          </a:prstGeom>
          <a:ln w="0">
            <a:noFill/>
          </a:ln>
        </p:spPr>
      </p:pic>
      <p:sp>
        <p:nvSpPr>
          <p:cNvPr id="206" name="ZoneTexte 22"/>
          <p:cNvSpPr/>
          <p:nvPr/>
        </p:nvSpPr>
        <p:spPr>
          <a:xfrm>
            <a:off x="1555920" y="5871600"/>
            <a:ext cx="150552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br/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Parameterization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07" name="ZoneTexte 11"/>
          <p:cNvSpPr/>
          <p:nvPr/>
        </p:nvSpPr>
        <p:spPr>
          <a:xfrm>
            <a:off x="1554480" y="5871600"/>
            <a:ext cx="150552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</a:pPr>
            <a:br/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Parameterization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/>
          </p:nvPr>
        </p:nvSpPr>
        <p:spPr>
          <a:xfrm>
            <a:off x="429120" y="1875240"/>
            <a:ext cx="10145520" cy="3672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Distance field-based approach: unconditional robustness to defects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D81D998-9467-433A-BF6A-8FFDD9C6E0B2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Robustness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51" name="Image 4" descr=""/>
          <p:cNvPicPr/>
          <p:nvPr/>
        </p:nvPicPr>
        <p:blipFill>
          <a:blip r:embed="rId1"/>
          <a:srcRect l="49042" t="285" r="-262" b="-285"/>
          <a:stretch/>
        </p:blipFill>
        <p:spPr>
          <a:xfrm>
            <a:off x="6464880" y="2999880"/>
            <a:ext cx="4361040" cy="2607840"/>
          </a:xfrm>
          <a:prstGeom prst="rect">
            <a:avLst/>
          </a:prstGeom>
          <a:ln w="0">
            <a:noFill/>
          </a:ln>
        </p:spPr>
      </p:pic>
      <p:pic>
        <p:nvPicPr>
          <p:cNvPr id="352" name="Image 4" descr=""/>
          <p:cNvPicPr/>
          <p:nvPr/>
        </p:nvPicPr>
        <p:blipFill>
          <a:blip r:embed="rId2"/>
          <a:srcRect l="0" t="0" r="51239" b="0"/>
          <a:stretch/>
        </p:blipFill>
        <p:spPr>
          <a:xfrm>
            <a:off x="1031040" y="3001320"/>
            <a:ext cx="4151160" cy="260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/>
          </p:nvPr>
        </p:nvSpPr>
        <p:spPr>
          <a:xfrm>
            <a:off x="429120" y="1875240"/>
            <a:ext cx="5328720" cy="612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Arial"/>
              </a:rPr>
              <a:t>Correctness: theoretical guarantees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F0B17AB-7AED-4DEF-9243-D08902302C2A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Correctness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57" name="ZoneTexte 3"/>
          <p:cNvSpPr/>
          <p:nvPr/>
        </p:nvSpPr>
        <p:spPr>
          <a:xfrm>
            <a:off x="6075360" y="3274560"/>
            <a:ext cx="969516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8" name="ZoneTexte 4"/>
          <p:cNvSpPr/>
          <p:nvPr/>
        </p:nvSpPr>
        <p:spPr>
          <a:xfrm>
            <a:off x="431280" y="2760480"/>
            <a:ext cx="5510520" cy="30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Termination: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using a 3D Delaunay triangulation enables use of the usual arguments (separation distance &amp; packing argument)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No self-intersections, manifold: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final surface mesh is extracted from a consistent underlying 3D triangulation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Closed, and enclosing the input: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carving is disallowed if encroaching the input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Bounded one-sided Hausdorff distance (alpha + offset):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faces of the output have a bounded Delaunay ball radius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9" name="Text Placeholder 6"/>
          <p:cNvSpPr/>
          <p:nvPr/>
        </p:nvSpPr>
        <p:spPr>
          <a:xfrm>
            <a:off x="6446880" y="1875240"/>
            <a:ext cx="543852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Arial"/>
              </a:rPr>
              <a:t>Experimental Validation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br/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360" name="ZoneTexte 6"/>
          <p:cNvSpPr/>
          <p:nvPr/>
        </p:nvSpPr>
        <p:spPr>
          <a:xfrm>
            <a:off x="6489720" y="2743200"/>
            <a:ext cx="5624280" cy="203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Implementation: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Code uses CGAL’s efficient exact predicates to ensure that theoretical guarantees are met.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e6af57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Extensive assertions and tests: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all checks are performed with exact computations, and the code is tested on large public datasets (Thingi10k, grabCAD, …)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61" name="Connecteur droit 519"/>
          <p:cNvSpPr/>
          <p:nvPr/>
        </p:nvSpPr>
        <p:spPr>
          <a:xfrm>
            <a:off x="6172200" y="1600200"/>
            <a:ext cx="360" cy="4572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2" name="Groupe 4"/>
          <p:cNvGrpSpPr/>
          <p:nvPr/>
        </p:nvGrpSpPr>
        <p:grpSpPr>
          <a:xfrm>
            <a:off x="7076160" y="4560840"/>
            <a:ext cx="4179960" cy="1686600"/>
            <a:chOff x="7076160" y="4560840"/>
            <a:chExt cx="4179960" cy="1686600"/>
          </a:xfrm>
        </p:grpSpPr>
        <p:pic>
          <p:nvPicPr>
            <p:cNvPr id="363" name="Image 28" descr=""/>
            <p:cNvPicPr/>
            <p:nvPr/>
          </p:nvPicPr>
          <p:blipFill>
            <a:blip r:embed="rId1"/>
            <a:stretch/>
          </p:blipFill>
          <p:spPr>
            <a:xfrm>
              <a:off x="7076160" y="4560840"/>
              <a:ext cx="4179960" cy="1093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4" name="ZoneTexte 7"/>
            <p:cNvSpPr/>
            <p:nvPr/>
          </p:nvSpPr>
          <p:spPr>
            <a:xfrm>
              <a:off x="7076160" y="5761440"/>
              <a:ext cx="4179960" cy="48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90000" tIns="45000" bIns="45000" anchor="t">
              <a:spAutoFit/>
            </a:bodyPr>
            <a:p>
              <a:pPr algn="ctr">
                <a:lnSpc>
                  <a:spcPct val="130000"/>
                </a:lnSpc>
                <a:spcAft>
                  <a:spcPts val="601"/>
                </a:spcAft>
                <a:buNone/>
              </a:pPr>
              <a:r>
                <a:rPr b="1" lang="fr-FR" sz="2000" spc="-1" strike="noStrike">
                  <a:solidFill>
                    <a:srgbClr val="000000"/>
                  </a:solidFill>
                  <a:latin typeface="Courier New"/>
                  <a:ea typeface="DejaVu Sans"/>
                </a:rPr>
                <a:t>https://www.cgal.org/</a:t>
              </a:r>
              <a:endParaRPr b="0" lang="en-US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640989ED-E6FD-4E6C-8B2E-DCC34B3FD792}" type="slidenum">
              <a:rPr b="0" lang="en-US" sz="800" spc="-1" strike="noStrike">
                <a:solidFill>
                  <a:srgbClr val="e6af57"/>
                </a:solidFill>
                <a:latin typeface="Arial"/>
                <a:ea typeface="DejaVu Sa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67" name="ZoneTexte 3"/>
          <p:cNvSpPr/>
          <p:nvPr/>
        </p:nvSpPr>
        <p:spPr>
          <a:xfrm>
            <a:off x="6075360" y="3274560"/>
            <a:ext cx="9695160" cy="14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68" name="Image 5" descr="Une image contenant carte&#10;&#10;Description générée automatiquement"/>
          <p:cNvPicPr/>
          <p:nvPr/>
        </p:nvPicPr>
        <p:blipFill>
          <a:blip r:embed="rId1"/>
          <a:stretch/>
        </p:blipFill>
        <p:spPr>
          <a:xfrm>
            <a:off x="2571840" y="2277000"/>
            <a:ext cx="2407320" cy="3491640"/>
          </a:xfrm>
          <a:prstGeom prst="rect">
            <a:avLst/>
          </a:prstGeom>
          <a:ln w="0">
            <a:noFill/>
          </a:ln>
        </p:spPr>
      </p:pic>
      <p:sp>
        <p:nvSpPr>
          <p:cNvPr id="369" name="ZoneTexte 10"/>
          <p:cNvSpPr/>
          <p:nvPr/>
        </p:nvSpPr>
        <p:spPr>
          <a:xfrm>
            <a:off x="4247640" y="3533400"/>
            <a:ext cx="2878200" cy="21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e16459"/>
                </a:solidFill>
                <a:latin typeface="Calibri"/>
                <a:ea typeface="Arial"/>
              </a:rPr>
              <a:t>THANK YOU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LAB DEMO TOMORROW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Thursday, August 11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11:10 am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West Building, Ballroom A/B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br/>
            <a:endParaRPr b="0" lang="en-US" sz="1600" spc="-1" strike="noStrike">
              <a:latin typeface="Arial"/>
            </a:endParaRPr>
          </a:p>
        </p:txBody>
      </p:sp>
      <p:pic>
        <p:nvPicPr>
          <p:cNvPr id="370" name="Image 2" descr="Une image contenant carte&#10;&#10;Description générée automatiquement"/>
          <p:cNvPicPr/>
          <p:nvPr/>
        </p:nvPicPr>
        <p:blipFill>
          <a:blip r:embed="rId2"/>
          <a:srcRect l="1059" t="1613" r="-48" b="-444"/>
          <a:stretch/>
        </p:blipFill>
        <p:spPr>
          <a:xfrm rot="20940000">
            <a:off x="158760" y="1574280"/>
            <a:ext cx="2592720" cy="1742400"/>
          </a:xfrm>
          <a:prstGeom prst="rect">
            <a:avLst/>
          </a:prstGeom>
          <a:ln w="0">
            <a:noFill/>
          </a:ln>
        </p:spPr>
      </p:pic>
      <p:pic>
        <p:nvPicPr>
          <p:cNvPr id="371" name="Image 4" descr="Une image contenant carte&#10;&#10;Description générée automatiquement"/>
          <p:cNvPicPr/>
          <p:nvPr/>
        </p:nvPicPr>
        <p:blipFill>
          <a:blip r:embed="rId3"/>
          <a:stretch/>
        </p:blipFill>
        <p:spPr>
          <a:xfrm rot="240000">
            <a:off x="9227160" y="1405800"/>
            <a:ext cx="2741040" cy="2624040"/>
          </a:xfrm>
          <a:prstGeom prst="rect">
            <a:avLst/>
          </a:prstGeom>
          <a:ln w="0">
            <a:noFill/>
          </a:ln>
        </p:spPr>
      </p:pic>
      <p:pic>
        <p:nvPicPr>
          <p:cNvPr id="372" name="Image 6" descr=""/>
          <p:cNvPicPr/>
          <p:nvPr/>
        </p:nvPicPr>
        <p:blipFill>
          <a:blip r:embed="rId4"/>
          <a:stretch/>
        </p:blipFill>
        <p:spPr>
          <a:xfrm>
            <a:off x="4579200" y="1385280"/>
            <a:ext cx="1994400" cy="1269000"/>
          </a:xfrm>
          <a:prstGeom prst="rect">
            <a:avLst/>
          </a:prstGeom>
          <a:ln w="0">
            <a:noFill/>
          </a:ln>
        </p:spPr>
      </p:pic>
      <p:pic>
        <p:nvPicPr>
          <p:cNvPr id="373" name="Image 7" descr=""/>
          <p:cNvPicPr/>
          <p:nvPr/>
        </p:nvPicPr>
        <p:blipFill>
          <a:blip r:embed="rId5"/>
          <a:stretch/>
        </p:blipFill>
        <p:spPr>
          <a:xfrm rot="900000">
            <a:off x="244080" y="4340520"/>
            <a:ext cx="2741040" cy="1867320"/>
          </a:xfrm>
          <a:prstGeom prst="rect">
            <a:avLst/>
          </a:prstGeom>
          <a:ln w="0">
            <a:noFill/>
          </a:ln>
        </p:spPr>
      </p:pic>
      <p:pic>
        <p:nvPicPr>
          <p:cNvPr id="374" name="Image 11" descr=""/>
          <p:cNvPicPr/>
          <p:nvPr/>
        </p:nvPicPr>
        <p:blipFill>
          <a:blip r:embed="rId6"/>
          <a:stretch/>
        </p:blipFill>
        <p:spPr>
          <a:xfrm>
            <a:off x="6377760" y="1348200"/>
            <a:ext cx="2741040" cy="1325880"/>
          </a:xfrm>
          <a:prstGeom prst="rect">
            <a:avLst/>
          </a:prstGeom>
          <a:ln w="0">
            <a:noFill/>
          </a:ln>
        </p:spPr>
      </p:pic>
      <p:pic>
        <p:nvPicPr>
          <p:cNvPr id="375" name="Image 12" descr=""/>
          <p:cNvPicPr/>
          <p:nvPr/>
        </p:nvPicPr>
        <p:blipFill>
          <a:blip r:embed="rId7"/>
          <a:stretch/>
        </p:blipFill>
        <p:spPr>
          <a:xfrm>
            <a:off x="7002720" y="3402360"/>
            <a:ext cx="2741040" cy="2175480"/>
          </a:xfrm>
          <a:prstGeom prst="rect">
            <a:avLst/>
          </a:prstGeom>
          <a:ln w="0">
            <a:noFill/>
          </a:ln>
        </p:spPr>
      </p:pic>
      <p:pic>
        <p:nvPicPr>
          <p:cNvPr id="376" name="Image 14" descr=""/>
          <p:cNvPicPr/>
          <p:nvPr/>
        </p:nvPicPr>
        <p:blipFill>
          <a:blip r:embed="rId8"/>
          <a:stretch/>
        </p:blipFill>
        <p:spPr>
          <a:xfrm rot="2160000">
            <a:off x="9857880" y="4026600"/>
            <a:ext cx="1678680" cy="1655640"/>
          </a:xfrm>
          <a:prstGeom prst="rect">
            <a:avLst/>
          </a:prstGeom>
          <a:ln w="0">
            <a:noFill/>
          </a:ln>
        </p:spPr>
      </p:pic>
      <p:pic>
        <p:nvPicPr>
          <p:cNvPr id="377" name="Image 16" descr="Une image contenant meubles, fauteuil, chaise&#10;&#10;Description générée automatiquement"/>
          <p:cNvPicPr/>
          <p:nvPr/>
        </p:nvPicPr>
        <p:blipFill>
          <a:blip r:embed="rId9"/>
          <a:stretch/>
        </p:blipFill>
        <p:spPr>
          <a:xfrm rot="20940000">
            <a:off x="1195200" y="3470760"/>
            <a:ext cx="793800" cy="813240"/>
          </a:xfrm>
          <a:prstGeom prst="rect">
            <a:avLst/>
          </a:prstGeom>
          <a:ln w="0">
            <a:noFill/>
          </a:ln>
        </p:spPr>
      </p:pic>
      <p:pic>
        <p:nvPicPr>
          <p:cNvPr id="378" name="Image 17" descr="Une image contenant fauteuil, canapé&#10;&#10;Description générée automatiquement"/>
          <p:cNvPicPr/>
          <p:nvPr/>
        </p:nvPicPr>
        <p:blipFill>
          <a:blip r:embed="rId10"/>
          <a:stretch/>
        </p:blipFill>
        <p:spPr>
          <a:xfrm>
            <a:off x="7125840" y="2944080"/>
            <a:ext cx="1055520" cy="590400"/>
          </a:xfrm>
          <a:prstGeom prst="rect">
            <a:avLst/>
          </a:prstGeom>
          <a:ln w="0">
            <a:noFill/>
          </a:ln>
        </p:spPr>
      </p:pic>
      <p:pic>
        <p:nvPicPr>
          <p:cNvPr id="379" name="Image 18" descr=""/>
          <p:cNvPicPr/>
          <p:nvPr/>
        </p:nvPicPr>
        <p:blipFill>
          <a:blip r:embed="rId11"/>
          <a:stretch/>
        </p:blipFill>
        <p:spPr>
          <a:xfrm rot="20160000">
            <a:off x="5459040" y="2793240"/>
            <a:ext cx="1024560" cy="649800"/>
          </a:xfrm>
          <a:prstGeom prst="rect">
            <a:avLst/>
          </a:prstGeom>
          <a:ln w="0">
            <a:noFill/>
          </a:ln>
        </p:spPr>
      </p:pic>
      <p:pic>
        <p:nvPicPr>
          <p:cNvPr id="380" name="Image 20" descr=""/>
          <p:cNvPicPr/>
          <p:nvPr/>
        </p:nvPicPr>
        <p:blipFill>
          <a:blip r:embed="rId12"/>
          <a:stretch/>
        </p:blipFill>
        <p:spPr>
          <a:xfrm>
            <a:off x="7002720" y="5823720"/>
            <a:ext cx="724320" cy="619200"/>
          </a:xfrm>
          <a:prstGeom prst="rect">
            <a:avLst/>
          </a:prstGeom>
          <a:ln w="0">
            <a:noFill/>
          </a:ln>
        </p:spPr>
      </p:pic>
      <p:pic>
        <p:nvPicPr>
          <p:cNvPr id="381" name="Image 21" descr=""/>
          <p:cNvPicPr/>
          <p:nvPr/>
        </p:nvPicPr>
        <p:blipFill>
          <a:blip r:embed="rId13"/>
          <a:stretch/>
        </p:blipFill>
        <p:spPr>
          <a:xfrm rot="21120000">
            <a:off x="9280080" y="5584680"/>
            <a:ext cx="862920" cy="866880"/>
          </a:xfrm>
          <a:prstGeom prst="rect">
            <a:avLst/>
          </a:prstGeom>
          <a:ln w="0">
            <a:noFill/>
          </a:ln>
        </p:spPr>
      </p:pic>
      <p:pic>
        <p:nvPicPr>
          <p:cNvPr id="382" name="Image 22" descr=""/>
          <p:cNvPicPr/>
          <p:nvPr/>
        </p:nvPicPr>
        <p:blipFill>
          <a:blip r:embed="rId14"/>
          <a:stretch/>
        </p:blipFill>
        <p:spPr>
          <a:xfrm rot="1218600">
            <a:off x="5338440" y="5590080"/>
            <a:ext cx="1178640" cy="432360"/>
          </a:xfrm>
          <a:prstGeom prst="rect">
            <a:avLst/>
          </a:prstGeom>
          <a:ln w="0">
            <a:noFill/>
          </a:ln>
        </p:spPr>
      </p:pic>
      <p:pic>
        <p:nvPicPr>
          <p:cNvPr id="383" name="Image 23" descr=""/>
          <p:cNvPicPr/>
          <p:nvPr/>
        </p:nvPicPr>
        <p:blipFill>
          <a:blip r:embed="rId15"/>
          <a:stretch/>
        </p:blipFill>
        <p:spPr>
          <a:xfrm>
            <a:off x="2823120" y="1381320"/>
            <a:ext cx="1224720" cy="921960"/>
          </a:xfrm>
          <a:prstGeom prst="rect">
            <a:avLst/>
          </a:prstGeom>
          <a:ln w="0">
            <a:noFill/>
          </a:ln>
        </p:spPr>
      </p:pic>
      <p:pic>
        <p:nvPicPr>
          <p:cNvPr id="384" name="Image 24" descr=""/>
          <p:cNvPicPr/>
          <p:nvPr/>
        </p:nvPicPr>
        <p:blipFill>
          <a:blip r:embed="rId16"/>
          <a:stretch/>
        </p:blipFill>
        <p:spPr>
          <a:xfrm rot="5758800">
            <a:off x="4023720" y="5558400"/>
            <a:ext cx="915480" cy="812520"/>
          </a:xfrm>
          <a:prstGeom prst="rect">
            <a:avLst/>
          </a:prstGeom>
          <a:ln w="0">
            <a:noFill/>
          </a:ln>
        </p:spPr>
      </p:pic>
      <p:pic>
        <p:nvPicPr>
          <p:cNvPr id="385" name="Image 25" descr="Une image contenant tenue, jupe&#10;&#10;Description générée automatiquement"/>
          <p:cNvPicPr/>
          <p:nvPr/>
        </p:nvPicPr>
        <p:blipFill>
          <a:blip r:embed="rId17"/>
          <a:stretch/>
        </p:blipFill>
        <p:spPr>
          <a:xfrm>
            <a:off x="11277720" y="5328000"/>
            <a:ext cx="394560" cy="110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 2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3310200" y="1374840"/>
            <a:ext cx="5967360" cy="5114880"/>
          </a:xfrm>
          <a:prstGeom prst="rect">
            <a:avLst/>
          </a:prstGeom>
          <a:ln w="0">
            <a:noFill/>
          </a:ln>
        </p:spPr>
      </p:pic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429120" y="2381400"/>
            <a:ext cx="5441040" cy="33883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36AEAEB-9368-4C16-A70B-7A96BCBF2DE5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3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Motivation: mesh validity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13" name="ZoneTexte 2"/>
          <p:cNvSpPr/>
          <p:nvPr/>
        </p:nvSpPr>
        <p:spPr>
          <a:xfrm>
            <a:off x="6763320" y="5925600"/>
            <a:ext cx="274104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90000" tIns="45000" bIns="45000" anchor="t">
            <a:spAutoFit/>
          </a:bodyPr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Chevy Engine </a:t>
            </a:r>
            <a:r>
              <a:rPr b="0" lang="en-US" sz="1800" spc="-1" strike="noStrike">
                <a:solidFill>
                  <a:srgbClr val="ff9900"/>
                </a:solidFill>
                <a:latin typeface="Calibri"/>
                <a:ea typeface="DejaVu Sans"/>
              </a:rPr>
              <a:t>[GrabCAD]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Text Placeholder 20"/>
          <p:cNvSpPr/>
          <p:nvPr/>
        </p:nvSpPr>
        <p:spPr>
          <a:xfrm>
            <a:off x="429120" y="1669320"/>
            <a:ext cx="543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Many meshes are not valid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Motivation: mesh validity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29120" y="1875240"/>
            <a:ext cx="11340720" cy="389484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8ACCD47-6A30-4BFB-A8F5-D4F80618EBA1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4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219" name="Image 2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10727640" y="1430280"/>
            <a:ext cx="1182600" cy="1016640"/>
          </a:xfrm>
          <a:prstGeom prst="rect">
            <a:avLst/>
          </a:prstGeom>
          <a:ln w="0">
            <a:noFill/>
          </a:ln>
        </p:spPr>
      </p:pic>
      <p:pic>
        <p:nvPicPr>
          <p:cNvPr id="220" name="Image 3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509400" y="2485080"/>
            <a:ext cx="3592440" cy="3210480"/>
          </a:xfrm>
          <a:prstGeom prst="rect">
            <a:avLst/>
          </a:prstGeom>
          <a:ln w="0">
            <a:noFill/>
          </a:ln>
        </p:spPr>
      </p:pic>
      <p:sp>
        <p:nvSpPr>
          <p:cNvPr id="221" name="Content Placeholder 21"/>
          <p:cNvSpPr/>
          <p:nvPr/>
        </p:nvSpPr>
        <p:spPr>
          <a:xfrm>
            <a:off x="1486440" y="5773680"/>
            <a:ext cx="1864440" cy="4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Self-intersections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Content Placeholder 21"/>
          <p:cNvSpPr/>
          <p:nvPr/>
        </p:nvSpPr>
        <p:spPr>
          <a:xfrm>
            <a:off x="4225320" y="5773680"/>
            <a:ext cx="4287960" cy="4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Non-manifoldness &amp; spurious boundaries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Content Placeholder 21"/>
          <p:cNvSpPr/>
          <p:nvPr/>
        </p:nvSpPr>
        <p:spPr>
          <a:xfrm>
            <a:off x="9250560" y="5773680"/>
            <a:ext cx="2468520" cy="4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/>
          </a:bodyPr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Complex inner structures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4" name="Image 8" descr="Une image contenant carte&#10;&#10;Description générée automatiquement"/>
          <p:cNvPicPr/>
          <p:nvPr/>
        </p:nvPicPr>
        <p:blipFill>
          <a:blip r:embed="rId3"/>
          <a:stretch/>
        </p:blipFill>
        <p:spPr>
          <a:xfrm>
            <a:off x="4621320" y="2374560"/>
            <a:ext cx="3688560" cy="3397320"/>
          </a:xfrm>
          <a:prstGeom prst="rect">
            <a:avLst/>
          </a:prstGeom>
          <a:ln w="0">
            <a:noFill/>
          </a:ln>
        </p:spPr>
      </p:pic>
      <p:pic>
        <p:nvPicPr>
          <p:cNvPr id="225" name="Image 7" descr=""/>
          <p:cNvPicPr/>
          <p:nvPr/>
        </p:nvPicPr>
        <p:blipFill>
          <a:blip r:embed="rId4"/>
          <a:stretch/>
        </p:blipFill>
        <p:spPr>
          <a:xfrm>
            <a:off x="8935920" y="2487240"/>
            <a:ext cx="3081600" cy="2481480"/>
          </a:xfrm>
          <a:prstGeom prst="rect">
            <a:avLst/>
          </a:prstGeom>
          <a:ln w="0">
            <a:noFill/>
          </a:ln>
        </p:spPr>
      </p:pic>
      <p:sp>
        <p:nvSpPr>
          <p:cNvPr id="226" name="Text Placeholder 20"/>
          <p:cNvSpPr/>
          <p:nvPr/>
        </p:nvSpPr>
        <p:spPr>
          <a:xfrm>
            <a:off x="429120" y="1669320"/>
            <a:ext cx="543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Many meshes are not valid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435960" y="1662480"/>
            <a:ext cx="5438520" cy="3672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29120" y="2059560"/>
            <a:ext cx="5441040" cy="46728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3D model, possibly with defects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891BF56-63C6-4B0D-8A34-30AB90233867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5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Problem statement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32" name="Text Placeholder 20"/>
          <p:cNvSpPr/>
          <p:nvPr/>
        </p:nvSpPr>
        <p:spPr>
          <a:xfrm>
            <a:off x="434160" y="2642400"/>
            <a:ext cx="543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DESIRED 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ontent Placeholder 21"/>
          <p:cNvSpPr/>
          <p:nvPr/>
        </p:nvSpPr>
        <p:spPr>
          <a:xfrm>
            <a:off x="431640" y="3093480"/>
            <a:ext cx="5441040" cy="31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 fontScale="92000"/>
          </a:bodyPr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Watertight, manifold triangle mesh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No self-intersections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Enclosing the input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Unconditional robustness to input defects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Well-shaped (isotropic) triangles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Efficiency:</a:t>
            </a:r>
            <a:endParaRPr b="0" lang="en-US" sz="1800" spc="-1" strike="noStrike">
              <a:latin typeface="Arial"/>
            </a:endParaRPr>
          </a:p>
          <a:p>
            <a:pPr lvl="1" marL="4572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Ignore inner structures</a:t>
            </a:r>
            <a:endParaRPr b="0" lang="en-US" sz="1600" spc="-1" strike="noStrike">
              <a:latin typeface="Arial"/>
            </a:endParaRPr>
          </a:p>
          <a:p>
            <a:pPr marL="22860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Arial"/>
              </a:rPr>
              <a:t>asdas</a:t>
            </a:r>
            <a:endParaRPr b="0" lang="en-US" sz="1600" spc="-1" strike="noStrike">
              <a:latin typeface="Arial"/>
            </a:endParaRPr>
          </a:p>
          <a:p>
            <a:pPr marL="22860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2860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2860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28600">
              <a:lnSpc>
                <a:spcPct val="130000"/>
              </a:lnSpc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34" name="Image 11" descr=""/>
          <p:cNvPicPr/>
          <p:nvPr/>
        </p:nvPicPr>
        <p:blipFill>
          <a:blip r:embed="rId1"/>
          <a:stretch/>
        </p:blipFill>
        <p:spPr>
          <a:xfrm>
            <a:off x="7495200" y="1659960"/>
            <a:ext cx="2398320" cy="2512440"/>
          </a:xfrm>
          <a:prstGeom prst="rect">
            <a:avLst/>
          </a:prstGeom>
          <a:ln w="0">
            <a:noFill/>
          </a:ln>
        </p:spPr>
      </p:pic>
      <p:pic>
        <p:nvPicPr>
          <p:cNvPr id="235" name="Image 13" descr=""/>
          <p:cNvPicPr/>
          <p:nvPr/>
        </p:nvPicPr>
        <p:blipFill>
          <a:blip r:embed="rId2"/>
          <a:stretch/>
        </p:blipFill>
        <p:spPr>
          <a:xfrm>
            <a:off x="7808400" y="4499640"/>
            <a:ext cx="1617120" cy="1693440"/>
          </a:xfrm>
          <a:prstGeom prst="rect">
            <a:avLst/>
          </a:prstGeom>
          <a:ln w="0">
            <a:noFill/>
          </a:ln>
        </p:spPr>
      </p:pic>
      <p:sp>
        <p:nvSpPr>
          <p:cNvPr id="236" name="Flèche : droite 17"/>
          <p:cNvSpPr/>
          <p:nvPr/>
        </p:nvSpPr>
        <p:spPr>
          <a:xfrm rot="5400000">
            <a:off x="8578080" y="4201200"/>
            <a:ext cx="379080" cy="14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/>
          </p:nvPr>
        </p:nvSpPr>
        <p:spPr>
          <a:xfrm>
            <a:off x="435960" y="1662480"/>
            <a:ext cx="5438520" cy="3672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29120" y="2059560"/>
            <a:ext cx="5441040" cy="46728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3D model, possibly with defects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78F5BF19-CDE3-47B3-A295-7F93D8B3DDB2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6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title"/>
          </p:nvPr>
        </p:nvSpPr>
        <p:spPr>
          <a:xfrm>
            <a:off x="42912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Problem statement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42" name="Text Placeholder 20"/>
          <p:cNvSpPr/>
          <p:nvPr/>
        </p:nvSpPr>
        <p:spPr>
          <a:xfrm>
            <a:off x="434160" y="2642400"/>
            <a:ext cx="543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DESIRED 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ontent Placeholder 21"/>
          <p:cNvSpPr/>
          <p:nvPr/>
        </p:nvSpPr>
        <p:spPr>
          <a:xfrm>
            <a:off x="431640" y="3093480"/>
            <a:ext cx="5441040" cy="31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 fontScale="92000"/>
          </a:bodyPr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Watertight, manifold triangle mesh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No self-intersections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Enclosing the input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Unconditional robustness to input defects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Well-shaped (isotropic) triangles</a:t>
            </a:r>
            <a:endParaRPr b="0" lang="en-US" sz="1800" spc="-1" strike="noStrike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Efficiency:</a:t>
            </a:r>
            <a:endParaRPr b="0" lang="en-US" sz="1800" spc="-1" strike="noStrike">
              <a:latin typeface="Arial"/>
            </a:endParaRPr>
          </a:p>
          <a:p>
            <a:pPr lvl="1" marL="4572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Ignore inner structures</a:t>
            </a:r>
            <a:endParaRPr b="0" lang="en-US" sz="1600" spc="-1" strike="noStrike">
              <a:latin typeface="Arial"/>
            </a:endParaRPr>
          </a:p>
          <a:p>
            <a:pPr lvl="1" marL="4572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Controllable complexity of output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4" name="Image 11" descr=""/>
          <p:cNvPicPr/>
          <p:nvPr/>
        </p:nvPicPr>
        <p:blipFill>
          <a:blip r:embed="rId1"/>
          <a:stretch/>
        </p:blipFill>
        <p:spPr>
          <a:xfrm>
            <a:off x="7495200" y="1659960"/>
            <a:ext cx="2398320" cy="2512440"/>
          </a:xfrm>
          <a:prstGeom prst="rect">
            <a:avLst/>
          </a:prstGeom>
          <a:ln w="0">
            <a:noFill/>
          </a:ln>
        </p:spPr>
      </p:pic>
      <p:pic>
        <p:nvPicPr>
          <p:cNvPr id="245" name="Image 12" descr=""/>
          <p:cNvPicPr/>
          <p:nvPr/>
        </p:nvPicPr>
        <p:blipFill>
          <a:blip r:embed="rId2"/>
          <a:stretch/>
        </p:blipFill>
        <p:spPr>
          <a:xfrm>
            <a:off x="9944640" y="4500720"/>
            <a:ext cx="1617120" cy="1693440"/>
          </a:xfrm>
          <a:prstGeom prst="rect">
            <a:avLst/>
          </a:prstGeom>
          <a:ln w="0">
            <a:noFill/>
          </a:ln>
        </p:spPr>
      </p:pic>
      <p:pic>
        <p:nvPicPr>
          <p:cNvPr id="246" name="Image 13" descr=""/>
          <p:cNvPicPr/>
          <p:nvPr/>
        </p:nvPicPr>
        <p:blipFill>
          <a:blip r:embed="rId3"/>
          <a:stretch/>
        </p:blipFill>
        <p:spPr>
          <a:xfrm>
            <a:off x="7808400" y="4499640"/>
            <a:ext cx="1617120" cy="1693440"/>
          </a:xfrm>
          <a:prstGeom prst="rect">
            <a:avLst/>
          </a:prstGeom>
          <a:ln w="0">
            <a:noFill/>
          </a:ln>
        </p:spPr>
      </p:pic>
      <p:pic>
        <p:nvPicPr>
          <p:cNvPr id="247" name="Image 14" descr=""/>
          <p:cNvPicPr/>
          <p:nvPr/>
        </p:nvPicPr>
        <p:blipFill>
          <a:blip r:embed="rId4"/>
          <a:stretch/>
        </p:blipFill>
        <p:spPr>
          <a:xfrm>
            <a:off x="5747760" y="4498200"/>
            <a:ext cx="1617120" cy="1693440"/>
          </a:xfrm>
          <a:prstGeom prst="rect">
            <a:avLst/>
          </a:prstGeom>
          <a:ln w="0">
            <a:noFill/>
          </a:ln>
        </p:spPr>
      </p:pic>
      <p:sp>
        <p:nvSpPr>
          <p:cNvPr id="248" name="Flèche : droite 15"/>
          <p:cNvSpPr/>
          <p:nvPr/>
        </p:nvSpPr>
        <p:spPr>
          <a:xfrm rot="7980000">
            <a:off x="7121880" y="4201560"/>
            <a:ext cx="379080" cy="14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Flèche : droite 16"/>
          <p:cNvSpPr/>
          <p:nvPr/>
        </p:nvSpPr>
        <p:spPr>
          <a:xfrm rot="2640000">
            <a:off x="9757080" y="4172400"/>
            <a:ext cx="379080" cy="14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Flèche : droite 17"/>
          <p:cNvSpPr/>
          <p:nvPr/>
        </p:nvSpPr>
        <p:spPr>
          <a:xfrm rot="5400000">
            <a:off x="8578080" y="4201200"/>
            <a:ext cx="379080" cy="14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498360" y="1866960"/>
            <a:ext cx="4969440" cy="167256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4500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Approach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498360" y="3547800"/>
            <a:ext cx="5799600" cy="1634040"/>
          </a:xfrm>
          <a:prstGeom prst="rect">
            <a:avLst/>
          </a:prstGeom>
          <a:noFill/>
          <a:ln w="0">
            <a:noFill/>
          </a:ln>
        </p:spPr>
        <p:txBody>
          <a:bodyPr lIns="0" rIns="182880" tIns="0" bIns="9144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Bridging the gap between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Alpha carving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and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shrink wrapping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429120" y="1875240"/>
            <a:ext cx="8891640" cy="36720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767aa"/>
                </a:solidFill>
                <a:latin typeface="Calibri"/>
                <a:ea typeface="Arial"/>
              </a:rPr>
              <a:t>Algorithm overview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17ABBBD-9691-40D9-A468-D108B8A975CE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6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title"/>
          </p:nvPr>
        </p:nvSpPr>
        <p:spPr>
          <a:xfrm>
            <a:off x="42120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Meshing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8" name="Content Placeholder 21"/>
          <p:cNvSpPr/>
          <p:nvPr/>
        </p:nvSpPr>
        <p:spPr>
          <a:xfrm>
            <a:off x="463680" y="2471400"/>
            <a:ext cx="8450280" cy="35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t">
            <a:normAutofit/>
          </a:bodyPr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Start from a bounding box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Alternate two atomic operations: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Carving: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Get close to the input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Delaunay refinement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: Add freedom to enable getting close to the input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Maintain a valid boundary at all times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000" cy="2995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b="0" lang="en-US" sz="700" spc="-1" strike="noStrike">
              <a:latin typeface="Times New Roman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040" cy="2995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4A3AE2C-5B12-4772-B24B-39C51FA03C5A}" type="slidenum">
              <a:rPr b="0" lang="en-US" sz="800" spc="-1" strike="noStrike">
                <a:solidFill>
                  <a:srgbClr val="e6af57"/>
                </a:solidFill>
                <a:latin typeface="Calibri"/>
                <a:ea typeface="DejaVu Sans"/>
              </a:rPr>
              <a:t>8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3200" cy="13147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 cap="all">
                <a:solidFill>
                  <a:srgbClr val="4767aa"/>
                </a:solidFill>
                <a:latin typeface="Calibri"/>
                <a:ea typeface="DejaVu Sans"/>
              </a:rPr>
              <a:t>CARVING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532440" y="1975680"/>
            <a:ext cx="4665240" cy="4164120"/>
          </a:xfrm>
          <a:prstGeom prst="rect">
            <a:avLst/>
          </a:prstGeom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3"/>
          <a:stretch/>
        </p:blipFill>
        <p:spPr>
          <a:xfrm>
            <a:off x="6928200" y="2003040"/>
            <a:ext cx="4763880" cy="412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Application>LibreOffice/7.2.7.2$Linux_X86_64 LibreOffice_project/20$Build-2</Application>
  <AppVersion>15.0000</AppVersion>
  <Words>2464</Words>
  <Paragraphs>342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2020-09-03T21:14:56Z</dcterms:created>
  <dc:creator>claire@cubicleninjas.com</dc:creator>
  <dc:description/>
  <dc:language>en-US</dc:language>
  <cp:lastModifiedBy/>
  <dcterms:modified xsi:type="dcterms:W3CDTF">2022-08-01T20:07:30Z</dcterms:modified>
  <cp:revision>723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MMClips">
    <vt:i4>2</vt:i4>
  </property>
  <property fmtid="{D5CDD505-2E9C-101B-9397-08002B2CF9AE}" pid="4" name="Notes">
    <vt:i4>30</vt:i4>
  </property>
  <property fmtid="{D5CDD505-2E9C-101B-9397-08002B2CF9AE}" pid="5" name="PresentationFormat">
    <vt:lpwstr>Grand écran</vt:lpwstr>
  </property>
  <property fmtid="{D5CDD505-2E9C-101B-9397-08002B2CF9AE}" pid="6" name="Slides">
    <vt:i4>38</vt:i4>
  </property>
</Properties>
</file>